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57" r:id="rId3"/>
    <p:sldId id="258" r:id="rId4"/>
    <p:sldId id="265" r:id="rId5"/>
    <p:sldId id="263" r:id="rId6"/>
    <p:sldId id="262"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38"/>
    <p:restoredTop sz="86418"/>
  </p:normalViewPr>
  <p:slideViewPr>
    <p:cSldViewPr snapToGrid="0" snapToObjects="1">
      <p:cViewPr varScale="1">
        <p:scale>
          <a:sx n="92" d="100"/>
          <a:sy n="92" d="100"/>
        </p:scale>
        <p:origin x="162" y="90"/>
      </p:cViewPr>
      <p:guideLst>
        <p:guide orient="horz" pos="2160"/>
        <p:guide pos="3840"/>
      </p:guideLst>
    </p:cSldViewPr>
  </p:slideViewPr>
  <p:outlineViewPr>
    <p:cViewPr>
      <p:scale>
        <a:sx n="33" d="100"/>
        <a:sy n="33" d="100"/>
      </p:scale>
      <p:origin x="0" y="-412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2" d="100"/>
          <a:sy n="82" d="100"/>
        </p:scale>
        <p:origin x="211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A3F0B7-B554-5145-B971-DB9F12A2B2BF}" type="datetimeFigureOut">
              <a:rPr lang="en-US" smtClean="0"/>
              <a:t>2/27/2017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8E488-07BD-AC42-AA9D-696C4C706C68}" type="slidenum">
              <a:rPr lang="en-US" smtClean="0"/>
              <a:t>‹#›</a:t>
            </a:fld>
            <a:endParaRPr lang="en-US"/>
          </a:p>
        </p:txBody>
      </p:sp>
    </p:spTree>
    <p:extLst>
      <p:ext uri="{BB962C8B-B14F-4D97-AF65-F5344CB8AC3E}">
        <p14:creationId xmlns:p14="http://schemas.microsoft.com/office/powerpoint/2010/main" val="557172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smtClean="0">
                <a:solidFill>
                  <a:schemeClr val="tx1"/>
                </a:solidFill>
                <a:effectLst/>
                <a:latin typeface="+mn-lt"/>
                <a:ea typeface="+mn-ea"/>
                <a:cs typeface="+mn-cs"/>
              </a:rPr>
              <a:t>Sanctuary City:  </a:t>
            </a:r>
            <a:r>
              <a:rPr lang="en-US" sz="1200" kern="1200" smtClean="0">
                <a:solidFill>
                  <a:schemeClr val="tx1"/>
                </a:solidFill>
                <a:effectLst/>
                <a:latin typeface="+mn-lt"/>
                <a:ea typeface="+mn-ea"/>
                <a:cs typeface="+mn-cs"/>
              </a:rPr>
              <a:t>a </a:t>
            </a:r>
            <a:r>
              <a:rPr lang="en-US" sz="1200" b="1" kern="1200" smtClean="0">
                <a:solidFill>
                  <a:schemeClr val="tx1"/>
                </a:solidFill>
                <a:effectLst/>
                <a:latin typeface="+mn-lt"/>
                <a:ea typeface="+mn-ea"/>
                <a:cs typeface="+mn-cs"/>
              </a:rPr>
              <a:t>sanctuary city</a:t>
            </a:r>
            <a:r>
              <a:rPr lang="en-US" sz="1200" kern="1200" smtClean="0">
                <a:solidFill>
                  <a:schemeClr val="tx1"/>
                </a:solidFill>
                <a:effectLst/>
                <a:latin typeface="+mn-lt"/>
                <a:ea typeface="+mn-ea"/>
                <a:cs typeface="+mn-cs"/>
              </a:rPr>
              <a:t> is a municipality that has adopted a policy of protecting unauthorized immigrants by not prosecuting them for violating federal immigration laws and by ensuring that all residents have access to </a:t>
            </a:r>
            <a:r>
              <a:rPr lang="en-US" sz="1200" b="1" kern="1200" smtClean="0">
                <a:solidFill>
                  <a:schemeClr val="tx1"/>
                </a:solidFill>
                <a:effectLst/>
                <a:latin typeface="+mn-lt"/>
                <a:ea typeface="+mn-ea"/>
                <a:cs typeface="+mn-cs"/>
              </a:rPr>
              <a:t>city </a:t>
            </a:r>
            <a:r>
              <a:rPr lang="en-US" sz="1200" kern="1200" smtClean="0">
                <a:solidFill>
                  <a:schemeClr val="tx1"/>
                </a:solidFill>
                <a:effectLst/>
                <a:latin typeface="+mn-lt"/>
                <a:ea typeface="+mn-ea"/>
                <a:cs typeface="+mn-cs"/>
              </a:rPr>
              <a:t>services, regardless of immigration status.</a:t>
            </a:r>
          </a:p>
          <a:p>
            <a:endParaRPr lang="en-US"/>
          </a:p>
        </p:txBody>
      </p:sp>
      <p:sp>
        <p:nvSpPr>
          <p:cNvPr id="4" name="Slide Number Placeholder 3"/>
          <p:cNvSpPr>
            <a:spLocks noGrp="1"/>
          </p:cNvSpPr>
          <p:nvPr>
            <p:ph type="sldNum" sz="quarter" idx="10"/>
          </p:nvPr>
        </p:nvSpPr>
        <p:spPr/>
        <p:txBody>
          <a:bodyPr/>
          <a:lstStyle/>
          <a:p>
            <a:fld id="{14D8E488-07BD-AC42-AA9D-696C4C706C68}" type="slidenum">
              <a:rPr lang="en-US" smtClean="0"/>
              <a:t>2</a:t>
            </a:fld>
            <a:endParaRPr lang="en-US"/>
          </a:p>
        </p:txBody>
      </p:sp>
    </p:spTree>
    <p:extLst>
      <p:ext uri="{BB962C8B-B14F-4D97-AF65-F5344CB8AC3E}">
        <p14:creationId xmlns:p14="http://schemas.microsoft.com/office/powerpoint/2010/main" val="96390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31 years of age prior to June 15, 2012.  We have had Over XXX students request records since 2012.</a:t>
            </a:r>
            <a:endParaRPr lang="en-US" dirty="0"/>
          </a:p>
        </p:txBody>
      </p:sp>
      <p:sp>
        <p:nvSpPr>
          <p:cNvPr id="4" name="Slide Number Placeholder 3"/>
          <p:cNvSpPr>
            <a:spLocks noGrp="1"/>
          </p:cNvSpPr>
          <p:nvPr>
            <p:ph type="sldNum" sz="quarter" idx="10"/>
          </p:nvPr>
        </p:nvSpPr>
        <p:spPr/>
        <p:txBody>
          <a:bodyPr/>
          <a:lstStyle/>
          <a:p>
            <a:fld id="{14D8E488-07BD-AC42-AA9D-696C4C706C68}" type="slidenum">
              <a:rPr lang="en-US" smtClean="0"/>
              <a:t>5</a:t>
            </a:fld>
            <a:endParaRPr lang="en-US"/>
          </a:p>
        </p:txBody>
      </p:sp>
    </p:spTree>
    <p:extLst>
      <p:ext uri="{BB962C8B-B14F-4D97-AF65-F5344CB8AC3E}">
        <p14:creationId xmlns:p14="http://schemas.microsoft.com/office/powerpoint/2010/main" val="137622938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a:t>
            </a:fld>
            <a:endParaRPr lang="en-US"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2/27/2017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2/27/2017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2/27/2017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2/27/2017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2/27/2017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9820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pps.americanbar.org/legalservices/findlegalhelp/home.cfm" TargetMode="External"/><Relationship Id="rId2" Type="http://schemas.openxmlformats.org/officeDocument/2006/relationships/hyperlink" Target="http://www.uscis.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ilc.org/issues/daca/daca-after-trump-q-and-a/" TargetMode="External"/><Relationship Id="rId2" Type="http://schemas.openxmlformats.org/officeDocument/2006/relationships/hyperlink" Target="https://www.uscis.gov/avoid-scams/find-legal-services" TargetMode="External"/><Relationship Id="rId1" Type="http://schemas.openxmlformats.org/officeDocument/2006/relationships/slideLayout" Target="../slideLayouts/slideLayout2.xml"/><Relationship Id="rId5" Type="http://schemas.openxmlformats.org/officeDocument/2006/relationships/hyperlink" Target="http://www.maldef.org/news/releases/2016_12_20_Immigrant_Rights_FAQs_Under_A_Trump_Presidency/" TargetMode="External"/><Relationship Id="rId4" Type="http://schemas.openxmlformats.org/officeDocument/2006/relationships/hyperlink" Target="https://www.aclu.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900543" y="2635135"/>
            <a:ext cx="10390911" cy="1413163"/>
          </a:xfrm>
        </p:spPr>
        <p:txBody>
          <a:bodyPr/>
          <a:lstStyle/>
          <a:p>
            <a:pPr algn="ctr"/>
            <a:r>
              <a:rPr lang="en-US" sz="6000" dirty="0" smtClean="0"/>
              <a:t>Santa </a:t>
            </a:r>
            <a:r>
              <a:rPr lang="en-US" sz="6000" dirty="0" err="1" smtClean="0"/>
              <a:t>ana</a:t>
            </a:r>
            <a:r>
              <a:rPr lang="en-US" sz="6000" dirty="0" smtClean="0"/>
              <a:t> unified school district </a:t>
            </a:r>
            <a:r>
              <a:rPr lang="en-US" sz="6000" cap="none" dirty="0" smtClean="0"/>
              <a:t>is a </a:t>
            </a:r>
            <a:br>
              <a:rPr lang="en-US" sz="6000" cap="none" dirty="0" smtClean="0"/>
            </a:br>
            <a:r>
              <a:rPr lang="en-US" sz="6000" cap="none" dirty="0" smtClean="0"/>
              <a:t>“Non Threatening” District</a:t>
            </a:r>
            <a:br>
              <a:rPr lang="en-US" sz="6000" cap="none" dirty="0" smtClean="0"/>
            </a:br>
            <a:r>
              <a:rPr lang="en-US" sz="4000" cap="none" dirty="0" smtClean="0"/>
              <a:t>FAQS and Resources</a:t>
            </a:r>
            <a:r>
              <a:rPr lang="en-US" sz="6000" cap="none" dirty="0" smtClean="0"/>
              <a:t/>
            </a:r>
            <a:br>
              <a:rPr lang="en-US" sz="6000" cap="none" dirty="0" smtClean="0"/>
            </a:br>
            <a:r>
              <a:rPr lang="en-US" sz="6000" cap="none" dirty="0" smtClean="0"/>
              <a:t> </a:t>
            </a:r>
            <a:endParaRPr lang="en-US" sz="6000" cap="none"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817" y="4479393"/>
            <a:ext cx="2124364" cy="2150919"/>
          </a:xfrm>
          <a:prstGeom prst="rect">
            <a:avLst/>
          </a:prstGeom>
        </p:spPr>
      </p:pic>
    </p:spTree>
    <p:extLst>
      <p:ext uri="{BB962C8B-B14F-4D97-AF65-F5344CB8AC3E}">
        <p14:creationId xmlns:p14="http://schemas.microsoft.com/office/powerpoint/2010/main" val="150400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66" y="304800"/>
            <a:ext cx="10972799" cy="1565563"/>
          </a:xfrm>
          <a:ln>
            <a:solidFill>
              <a:schemeClr val="accent1"/>
            </a:solidFill>
          </a:ln>
        </p:spPr>
        <p:txBody>
          <a:bodyPr>
            <a:normAutofit/>
          </a:bodyPr>
          <a:lstStyle/>
          <a:p>
            <a:pPr algn="ctr"/>
            <a:r>
              <a:rPr lang="en-US" sz="4800" b="1" cap="none" dirty="0" smtClean="0">
                <a:latin typeface="Calibri" charset="0"/>
                <a:ea typeface="Calibri" charset="0"/>
                <a:cs typeface="Calibri" charset="0"/>
              </a:rPr>
              <a:t>What does a “Non-threatening” District mean? </a:t>
            </a:r>
            <a:endParaRPr lang="en-US" sz="4800" b="1" cap="none" dirty="0">
              <a:latin typeface="Calibri" charset="0"/>
              <a:ea typeface="Calibri" charset="0"/>
              <a:cs typeface="Calibri" charset="0"/>
            </a:endParaRPr>
          </a:p>
        </p:txBody>
      </p:sp>
      <p:sp>
        <p:nvSpPr>
          <p:cNvPr id="3" name="Content Placeholder 2"/>
          <p:cNvSpPr>
            <a:spLocks noGrp="1"/>
          </p:cNvSpPr>
          <p:nvPr>
            <p:ph idx="1"/>
          </p:nvPr>
        </p:nvSpPr>
        <p:spPr>
          <a:xfrm>
            <a:off x="942109" y="2036618"/>
            <a:ext cx="10186139" cy="4585854"/>
          </a:xfrm>
        </p:spPr>
        <p:txBody>
          <a:bodyPr>
            <a:normAutofit lnSpcReduction="10000"/>
          </a:bodyPr>
          <a:lstStyle/>
          <a:p>
            <a:pPr marL="0" indent="0">
              <a:buNone/>
            </a:pPr>
            <a:r>
              <a:rPr lang="en-US" sz="2600" b="1" dirty="0" smtClean="0">
                <a:latin typeface="Calibri" charset="0"/>
                <a:ea typeface="Calibri" charset="0"/>
                <a:cs typeface="Calibri" charset="0"/>
              </a:rPr>
              <a:t>SAUSD </a:t>
            </a:r>
            <a:r>
              <a:rPr lang="en-US" sz="2600" b="1" dirty="0">
                <a:latin typeface="Calibri" charset="0"/>
                <a:ea typeface="Calibri" charset="0"/>
                <a:cs typeface="Calibri" charset="0"/>
              </a:rPr>
              <a:t>Board Assures Families that the District is a Non-Threatening Place for them Regardless of Immigration </a:t>
            </a:r>
            <a:r>
              <a:rPr lang="en-US" sz="2600" b="1" dirty="0" smtClean="0">
                <a:latin typeface="Calibri" charset="0"/>
                <a:ea typeface="Calibri" charset="0"/>
                <a:cs typeface="Calibri" charset="0"/>
              </a:rPr>
              <a:t>Status</a:t>
            </a:r>
            <a:r>
              <a:rPr lang="mr-IN" sz="2600" b="1" dirty="0" smtClean="0">
                <a:latin typeface="Calibri" charset="0"/>
                <a:ea typeface="Calibri" charset="0"/>
                <a:cs typeface="Calibri" charset="0"/>
              </a:rPr>
              <a:t>…</a:t>
            </a:r>
            <a:r>
              <a:rPr lang="en-US" sz="2600" b="1" dirty="0" smtClean="0">
                <a:latin typeface="Calibri" charset="0"/>
                <a:ea typeface="Calibri" charset="0"/>
                <a:cs typeface="Calibri" charset="0"/>
              </a:rPr>
              <a:t>..</a:t>
            </a:r>
            <a:endParaRPr lang="en-US" sz="2600" b="1" dirty="0">
              <a:latin typeface="Calibri" charset="0"/>
              <a:ea typeface="Calibri" charset="0"/>
              <a:cs typeface="Calibri" charset="0"/>
            </a:endParaRPr>
          </a:p>
          <a:p>
            <a:r>
              <a:rPr lang="en-US" sz="2600" dirty="0">
                <a:latin typeface="Calibri" charset="0"/>
                <a:ea typeface="Calibri" charset="0"/>
                <a:cs typeface="Calibri" charset="0"/>
              </a:rPr>
              <a:t>On December 13, 2016, the Santa Ana Unified School District Board of Education adopted a resolution that reinforces that the District is a </a:t>
            </a:r>
            <a:r>
              <a:rPr lang="en-US" sz="2600" b="1" dirty="0">
                <a:latin typeface="Calibri" charset="0"/>
                <a:ea typeface="Calibri" charset="0"/>
                <a:cs typeface="Calibri" charset="0"/>
              </a:rPr>
              <a:t>non-threatening place for its students and their families to seek help, assistance, and information without fear or anxiety about related immigration enforcement efforts </a:t>
            </a:r>
            <a:endParaRPr lang="en-US" sz="2600" dirty="0" smtClean="0">
              <a:latin typeface="Calibri" charset="0"/>
              <a:ea typeface="Calibri" charset="0"/>
              <a:cs typeface="Calibri" charset="0"/>
            </a:endParaRPr>
          </a:p>
          <a:p>
            <a:r>
              <a:rPr lang="en-US" sz="2600" dirty="0">
                <a:latin typeface="Calibri" charset="0"/>
                <a:ea typeface="Calibri" charset="0"/>
                <a:cs typeface="Calibri" charset="0"/>
              </a:rPr>
              <a:t>T</a:t>
            </a:r>
            <a:r>
              <a:rPr lang="en-US" sz="2600" dirty="0" smtClean="0">
                <a:latin typeface="Calibri" charset="0"/>
                <a:ea typeface="Calibri" charset="0"/>
                <a:cs typeface="Calibri" charset="0"/>
              </a:rPr>
              <a:t>he </a:t>
            </a:r>
            <a:r>
              <a:rPr lang="en-US" sz="2600" dirty="0">
                <a:latin typeface="Calibri" charset="0"/>
                <a:ea typeface="Calibri" charset="0"/>
                <a:cs typeface="Calibri" charset="0"/>
              </a:rPr>
              <a:t>purpose of the District is to ensure students receive an education in a safe, non-disruptive, non-threatening, and non-discriminatory learning environment, regardless of the student’s or their families’ immigration status, as opposed to enforcing, or assisting with the enforcement of federal immigration laws or policies. </a:t>
            </a:r>
          </a:p>
          <a:p>
            <a:endParaRPr lang="en-US" dirty="0">
              <a:latin typeface="Calibri" charset="0"/>
              <a:ea typeface="Calibri" charset="0"/>
              <a:cs typeface="Calibri" charset="0"/>
            </a:endParaRPr>
          </a:p>
        </p:txBody>
      </p:sp>
    </p:spTree>
    <p:extLst>
      <p:ext uri="{BB962C8B-B14F-4D97-AF65-F5344CB8AC3E}">
        <p14:creationId xmlns:p14="http://schemas.microsoft.com/office/powerpoint/2010/main" val="1780591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484632"/>
            <a:ext cx="11338560" cy="1482713"/>
          </a:xfrm>
          <a:ln>
            <a:solidFill>
              <a:schemeClr val="accent1"/>
            </a:solidFill>
          </a:ln>
        </p:spPr>
        <p:txBody>
          <a:bodyPr>
            <a:normAutofit fontScale="90000"/>
          </a:bodyPr>
          <a:lstStyle/>
          <a:p>
            <a:pPr algn="ctr"/>
            <a:r>
              <a:rPr lang="en-US" b="1" cap="none" dirty="0" smtClean="0">
                <a:latin typeface="Calibri" charset="0"/>
                <a:ea typeface="Calibri" charset="0"/>
                <a:cs typeface="Calibri" charset="0"/>
              </a:rPr>
              <a:t>Can </a:t>
            </a:r>
            <a:r>
              <a:rPr lang="en-US" b="1" cap="none" smtClean="0">
                <a:latin typeface="Calibri" charset="0"/>
                <a:ea typeface="Calibri" charset="0"/>
                <a:cs typeface="Calibri" charset="0"/>
              </a:rPr>
              <a:t>undocumented children </a:t>
            </a:r>
            <a:r>
              <a:rPr lang="en-US" b="1" cap="none" dirty="0" smtClean="0">
                <a:latin typeface="Calibri" charset="0"/>
                <a:ea typeface="Calibri" charset="0"/>
                <a:cs typeface="Calibri" charset="0"/>
              </a:rPr>
              <a:t>continue to attend SAUSD? </a:t>
            </a:r>
            <a:endParaRPr lang="en-US" b="1" cap="none" dirty="0">
              <a:latin typeface="Calibri" charset="0"/>
              <a:ea typeface="Calibri" charset="0"/>
              <a:cs typeface="Calibri" charset="0"/>
            </a:endParaRPr>
          </a:p>
        </p:txBody>
      </p:sp>
      <p:sp>
        <p:nvSpPr>
          <p:cNvPr id="3" name="Content Placeholder 2"/>
          <p:cNvSpPr>
            <a:spLocks noGrp="1"/>
          </p:cNvSpPr>
          <p:nvPr>
            <p:ph idx="1"/>
          </p:nvPr>
        </p:nvSpPr>
        <p:spPr>
          <a:xfrm>
            <a:off x="444137" y="2093976"/>
            <a:ext cx="5860410" cy="4078223"/>
          </a:xfrm>
        </p:spPr>
        <p:txBody>
          <a:bodyPr>
            <a:noAutofit/>
          </a:bodyPr>
          <a:lstStyle/>
          <a:p>
            <a:r>
              <a:rPr lang="en-US" sz="2800" b="1" dirty="0" smtClean="0">
                <a:latin typeface="Calibri" charset="0"/>
                <a:ea typeface="Calibri" charset="0"/>
                <a:cs typeface="Calibri" charset="0"/>
              </a:rPr>
              <a:t>Plyer V. Doe (1982)</a:t>
            </a:r>
          </a:p>
          <a:p>
            <a:pPr lvl="1"/>
            <a:r>
              <a:rPr lang="en-US" sz="2800" dirty="0">
                <a:latin typeface="Calibri" charset="0"/>
                <a:ea typeface="Calibri" charset="0"/>
                <a:cs typeface="Calibri" charset="0"/>
              </a:rPr>
              <a:t>US Supreme Court decision </a:t>
            </a:r>
            <a:r>
              <a:rPr lang="en-US" sz="2800" b="1" dirty="0" smtClean="0">
                <a:latin typeface="Calibri" charset="0"/>
                <a:ea typeface="Calibri" charset="0"/>
                <a:cs typeface="Calibri" charset="0"/>
              </a:rPr>
              <a:t> </a:t>
            </a:r>
          </a:p>
          <a:p>
            <a:pPr lvl="1"/>
            <a:r>
              <a:rPr lang="en-US" sz="2800" dirty="0">
                <a:latin typeface="Calibri" charset="0"/>
                <a:ea typeface="Calibri" charset="0"/>
                <a:cs typeface="Calibri" charset="0"/>
              </a:rPr>
              <a:t>N</a:t>
            </a:r>
            <a:r>
              <a:rPr lang="en-US" sz="2800" dirty="0" smtClean="0">
                <a:latin typeface="Calibri" charset="0"/>
                <a:ea typeface="Calibri" charset="0"/>
                <a:cs typeface="Calibri" charset="0"/>
              </a:rPr>
              <a:t>o public school district </a:t>
            </a:r>
            <a:r>
              <a:rPr lang="en-US" sz="2800" i="1" dirty="0" smtClean="0">
                <a:solidFill>
                  <a:srgbClr val="FF0000"/>
                </a:solidFill>
                <a:latin typeface="Calibri" charset="0"/>
                <a:ea typeface="Calibri" charset="0"/>
                <a:cs typeface="Calibri" charset="0"/>
              </a:rPr>
              <a:t>can deny access to education </a:t>
            </a:r>
            <a:r>
              <a:rPr lang="en-US" sz="2800" b="1" dirty="0" smtClean="0">
                <a:latin typeface="Calibri" charset="0"/>
                <a:ea typeface="Calibri" charset="0"/>
                <a:cs typeface="Calibri" charset="0"/>
              </a:rPr>
              <a:t>on the basis of the child’s immigration status </a:t>
            </a:r>
            <a:r>
              <a:rPr lang="en-US" sz="2800" dirty="0" smtClean="0">
                <a:latin typeface="Calibri" charset="0"/>
                <a:ea typeface="Calibri" charset="0"/>
                <a:cs typeface="Calibri" charset="0"/>
              </a:rPr>
              <a:t>without violating the Equal Protection Clause of the 14</a:t>
            </a:r>
            <a:r>
              <a:rPr lang="en-US" sz="2800" baseline="30000" dirty="0" smtClean="0">
                <a:latin typeface="Calibri" charset="0"/>
                <a:ea typeface="Calibri" charset="0"/>
                <a:cs typeface="Calibri" charset="0"/>
              </a:rPr>
              <a:t>th</a:t>
            </a:r>
            <a:r>
              <a:rPr lang="en-US" sz="2800" dirty="0" smtClean="0">
                <a:latin typeface="Calibri" charset="0"/>
                <a:ea typeface="Calibri" charset="0"/>
                <a:cs typeface="Calibri" charset="0"/>
              </a:rPr>
              <a:t> amendment. </a:t>
            </a:r>
          </a:p>
          <a:p>
            <a:pPr lvl="1"/>
            <a:endParaRPr lang="en-US" sz="2800" dirty="0">
              <a:latin typeface="Calibri" charset="0"/>
              <a:ea typeface="Calibri" charset="0"/>
              <a:cs typeface="Calibri" charset="0"/>
            </a:endParaRPr>
          </a:p>
          <a:p>
            <a:pPr lvl="1"/>
            <a:r>
              <a:rPr lang="en-US" sz="2800" dirty="0" smtClean="0">
                <a:latin typeface="Calibri" charset="0"/>
                <a:ea typeface="Calibri" charset="0"/>
                <a:cs typeface="Calibri" charset="0"/>
              </a:rPr>
              <a:t>So, the answer is YES.  We serve all students.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178" y="2093976"/>
            <a:ext cx="5115375" cy="3857645"/>
          </a:xfrm>
          <a:prstGeom prst="rect">
            <a:avLst/>
          </a:prstGeom>
        </p:spPr>
      </p:pic>
    </p:spTree>
    <p:extLst>
      <p:ext uri="{BB962C8B-B14F-4D97-AF65-F5344CB8AC3E}">
        <p14:creationId xmlns:p14="http://schemas.microsoft.com/office/powerpoint/2010/main" val="1895557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THIS INFORMATION IS </a:t>
            </a:r>
            <a:r>
              <a:rPr lang="en-US" smtClean="0"/>
              <a:t>IMPORTANT BECAUSE:</a:t>
            </a:r>
            <a:r>
              <a:rPr lang="en-US" dirty="0" smtClean="0"/>
              <a:t>	</a:t>
            </a:r>
            <a:endParaRPr lang="en-US" dirty="0"/>
          </a:p>
        </p:txBody>
      </p:sp>
      <p:sp>
        <p:nvSpPr>
          <p:cNvPr id="3" name="Content Placeholder 2"/>
          <p:cNvSpPr>
            <a:spLocks noGrp="1"/>
          </p:cNvSpPr>
          <p:nvPr>
            <p:ph idx="1"/>
          </p:nvPr>
        </p:nvSpPr>
        <p:spPr/>
        <p:txBody>
          <a:bodyPr/>
          <a:lstStyle/>
          <a:p>
            <a:r>
              <a:rPr lang="en-US" dirty="0" smtClean="0"/>
              <a:t>Children and families are living in fear and feel unsafe with the current executive order signed by our 45</a:t>
            </a:r>
            <a:r>
              <a:rPr lang="en-US" baseline="30000" dirty="0" smtClean="0"/>
              <a:t>th</a:t>
            </a:r>
            <a:r>
              <a:rPr lang="en-US" dirty="0" smtClean="0"/>
              <a:t> President.</a:t>
            </a:r>
          </a:p>
          <a:p>
            <a:r>
              <a:rPr lang="en-US" dirty="0" smtClean="0"/>
              <a:t>Please be aware that there are “</a:t>
            </a:r>
            <a:r>
              <a:rPr lang="en-US" dirty="0" err="1" smtClean="0"/>
              <a:t>notarios</a:t>
            </a:r>
            <a:r>
              <a:rPr lang="en-US" dirty="0" smtClean="0"/>
              <a:t>” in the community and neighboring community who may not be able to assist and are not authorized to give legal advice.  If your family is seeking legal assistance, please seek reputable legal advice. </a:t>
            </a:r>
          </a:p>
          <a:p>
            <a:pPr marL="0" indent="0">
              <a:buNone/>
            </a:pPr>
            <a:endParaRPr lang="en-US" dirty="0" smtClean="0"/>
          </a:p>
          <a:p>
            <a:pPr lvl="1"/>
            <a:r>
              <a:rPr lang="en-US" dirty="0" smtClean="0">
                <a:hlinkClick r:id="rId2"/>
              </a:rPr>
              <a:t>United States Citizen and Immigration Services  Information </a:t>
            </a:r>
            <a:endParaRPr lang="en-US" dirty="0" smtClean="0"/>
          </a:p>
          <a:p>
            <a:pPr lvl="1"/>
            <a:r>
              <a:rPr lang="en-US" dirty="0" smtClean="0">
                <a:hlinkClick r:id="rId3"/>
              </a:rPr>
              <a:t>American Bar Association Reputable Attorneys</a:t>
            </a:r>
            <a:endParaRPr lang="en-US" dirty="0" smtClean="0"/>
          </a:p>
        </p:txBody>
      </p:sp>
    </p:spTree>
    <p:extLst>
      <p:ext uri="{BB962C8B-B14F-4D97-AF65-F5344CB8AC3E}">
        <p14:creationId xmlns:p14="http://schemas.microsoft.com/office/powerpoint/2010/main" val="1096018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pPr algn="ctr"/>
            <a:r>
              <a:rPr lang="en-US" b="1" cap="none" dirty="0" smtClean="0">
                <a:latin typeface="Calibri" charset="0"/>
                <a:ea typeface="Calibri" charset="0"/>
                <a:cs typeface="Calibri" charset="0"/>
              </a:rPr>
              <a:t>What is DACA?</a:t>
            </a:r>
            <a:endParaRPr lang="en-US" b="1" cap="none" dirty="0">
              <a:latin typeface="Calibri" charset="0"/>
              <a:ea typeface="Calibri" charset="0"/>
              <a:cs typeface="Calibri" charset="0"/>
            </a:endParaRPr>
          </a:p>
        </p:txBody>
      </p:sp>
      <p:sp>
        <p:nvSpPr>
          <p:cNvPr id="3" name="Content Placeholder 2"/>
          <p:cNvSpPr>
            <a:spLocks noGrp="1"/>
          </p:cNvSpPr>
          <p:nvPr>
            <p:ph idx="1"/>
          </p:nvPr>
        </p:nvSpPr>
        <p:spPr>
          <a:xfrm>
            <a:off x="1069848" y="2121407"/>
            <a:ext cx="10058400" cy="4383895"/>
          </a:xfrm>
        </p:spPr>
        <p:txBody>
          <a:bodyPr>
            <a:normAutofit/>
          </a:bodyPr>
          <a:lstStyle/>
          <a:p>
            <a:r>
              <a:rPr lang="en-US" sz="2800" dirty="0" smtClean="0">
                <a:latin typeface="Calibri" charset="0"/>
                <a:ea typeface="Calibri" charset="0"/>
                <a:cs typeface="Calibri" charset="0"/>
              </a:rPr>
              <a:t>Deferred Action for Childhood Arrivals (DACA) is an executive order set fourth by former President Obama in June 15, 2012. </a:t>
            </a:r>
          </a:p>
          <a:p>
            <a:r>
              <a:rPr lang="en-US" sz="2800" dirty="0" smtClean="0">
                <a:latin typeface="Calibri" charset="0"/>
                <a:ea typeface="Calibri" charset="0"/>
                <a:cs typeface="Calibri" charset="0"/>
              </a:rPr>
              <a:t>The </a:t>
            </a:r>
            <a:r>
              <a:rPr lang="en-US" sz="2800" dirty="0">
                <a:latin typeface="Calibri" charset="0"/>
                <a:ea typeface="Calibri" charset="0"/>
                <a:cs typeface="Calibri" charset="0"/>
              </a:rPr>
              <a:t>Secretary of Homeland Security announced that certain people who came to the </a:t>
            </a:r>
            <a:r>
              <a:rPr lang="en-US" sz="2800" dirty="0" smtClean="0">
                <a:latin typeface="Calibri" charset="0"/>
                <a:ea typeface="Calibri" charset="0"/>
                <a:cs typeface="Calibri" charset="0"/>
              </a:rPr>
              <a:t>U.S </a:t>
            </a:r>
            <a:r>
              <a:rPr lang="en-US" sz="2800" dirty="0">
                <a:latin typeface="Calibri" charset="0"/>
                <a:ea typeface="Calibri" charset="0"/>
                <a:cs typeface="Calibri" charset="0"/>
              </a:rPr>
              <a:t>as children and meet several guidelines may request consideration of deferred action for a period of two years, subject to renewal. </a:t>
            </a:r>
            <a:endParaRPr lang="en-US" sz="2800" dirty="0" smtClean="0">
              <a:latin typeface="Calibri" charset="0"/>
              <a:ea typeface="Calibri" charset="0"/>
              <a:cs typeface="Calibri" charset="0"/>
            </a:endParaRPr>
          </a:p>
          <a:p>
            <a:r>
              <a:rPr lang="en-US" sz="2800" dirty="0" smtClean="0">
                <a:latin typeface="Calibri" charset="0"/>
                <a:ea typeface="Calibri" charset="0"/>
                <a:cs typeface="Calibri" charset="0"/>
              </a:rPr>
              <a:t>They </a:t>
            </a:r>
            <a:r>
              <a:rPr lang="en-US" sz="2800" dirty="0">
                <a:latin typeface="Calibri" charset="0"/>
                <a:ea typeface="Calibri" charset="0"/>
                <a:cs typeface="Calibri" charset="0"/>
              </a:rPr>
              <a:t>are also eligible for work </a:t>
            </a:r>
            <a:r>
              <a:rPr lang="en-US" sz="2800" dirty="0" smtClean="0">
                <a:latin typeface="Calibri" charset="0"/>
                <a:ea typeface="Calibri" charset="0"/>
                <a:cs typeface="Calibri" charset="0"/>
              </a:rPr>
              <a:t>authorization during that time.</a:t>
            </a:r>
          </a:p>
          <a:p>
            <a:r>
              <a:rPr lang="en-US" sz="2800" dirty="0" smtClean="0">
                <a:latin typeface="Calibri" charset="0"/>
                <a:ea typeface="Calibri" charset="0"/>
                <a:cs typeface="Calibri" charset="0"/>
              </a:rPr>
              <a:t>Deferred action actions means delaying the deportation of an undocumented  immigrant for a certain period of time. </a:t>
            </a:r>
            <a:endParaRPr lang="en-US" sz="2800" dirty="0">
              <a:latin typeface="Calibri" charset="0"/>
              <a:ea typeface="Calibri" charset="0"/>
              <a:cs typeface="Calibri" charset="0"/>
            </a:endParaRPr>
          </a:p>
        </p:txBody>
      </p:sp>
    </p:spTree>
    <p:extLst>
      <p:ext uri="{BB962C8B-B14F-4D97-AF65-F5344CB8AC3E}">
        <p14:creationId xmlns:p14="http://schemas.microsoft.com/office/powerpoint/2010/main" val="322330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484632"/>
            <a:ext cx="11390812" cy="1609344"/>
          </a:xfrm>
          <a:ln>
            <a:solidFill>
              <a:schemeClr val="accent1"/>
            </a:solidFill>
          </a:ln>
        </p:spPr>
        <p:txBody>
          <a:bodyPr/>
          <a:lstStyle/>
          <a:p>
            <a:pPr algn="ctr"/>
            <a:r>
              <a:rPr lang="en-US" b="1" dirty="0" smtClean="0">
                <a:latin typeface="Calibri" charset="0"/>
                <a:ea typeface="Calibri" charset="0"/>
                <a:cs typeface="Calibri" charset="0"/>
              </a:rPr>
              <a:t>DACA </a:t>
            </a:r>
            <a:r>
              <a:rPr lang="en-US" b="1" cap="none" dirty="0">
                <a:latin typeface="Calibri" charset="0"/>
                <a:ea typeface="Calibri" charset="0"/>
                <a:cs typeface="Calibri" charset="0"/>
              </a:rPr>
              <a:t>U</a:t>
            </a:r>
            <a:r>
              <a:rPr lang="en-US" b="1" cap="none" dirty="0" smtClean="0">
                <a:latin typeface="Calibri" charset="0"/>
                <a:ea typeface="Calibri" charset="0"/>
                <a:cs typeface="Calibri" charset="0"/>
              </a:rPr>
              <a:t>pdate</a:t>
            </a:r>
            <a:endParaRPr lang="en-US" b="1" cap="none" dirty="0">
              <a:latin typeface="Calibri" charset="0"/>
              <a:ea typeface="Calibri" charset="0"/>
              <a:cs typeface="Calibri" charset="0"/>
            </a:endParaRPr>
          </a:p>
        </p:txBody>
      </p:sp>
      <p:sp>
        <p:nvSpPr>
          <p:cNvPr id="3" name="Content Placeholder 2"/>
          <p:cNvSpPr>
            <a:spLocks noGrp="1"/>
          </p:cNvSpPr>
          <p:nvPr>
            <p:ph idx="1"/>
          </p:nvPr>
        </p:nvSpPr>
        <p:spPr>
          <a:xfrm>
            <a:off x="1069848" y="2121408"/>
            <a:ext cx="10058400" cy="4488398"/>
          </a:xfrm>
        </p:spPr>
        <p:txBody>
          <a:bodyPr/>
          <a:lstStyle/>
          <a:p>
            <a:r>
              <a:rPr lang="en-US" b="1" dirty="0" smtClean="0">
                <a:latin typeface="Calibri" charset="0"/>
                <a:ea typeface="Calibri" charset="0"/>
                <a:cs typeface="Calibri" charset="0"/>
              </a:rPr>
              <a:t>Is DACA currently in affect? </a:t>
            </a:r>
          </a:p>
          <a:p>
            <a:pPr lvl="1"/>
            <a:r>
              <a:rPr lang="en-US" dirty="0" smtClean="0">
                <a:latin typeface="Calibri" charset="0"/>
                <a:ea typeface="Calibri" charset="0"/>
                <a:cs typeface="Calibri" charset="0"/>
              </a:rPr>
              <a:t>Yes, as of now it still in effect until President Trump terminates it or modifies it.</a:t>
            </a:r>
          </a:p>
          <a:p>
            <a:r>
              <a:rPr lang="en-US" b="1" dirty="0" smtClean="0">
                <a:latin typeface="Calibri" charset="0"/>
                <a:ea typeface="Calibri" charset="0"/>
                <a:cs typeface="Calibri" charset="0"/>
              </a:rPr>
              <a:t>Every </a:t>
            </a:r>
            <a:r>
              <a:rPr lang="en-US" b="1" dirty="0">
                <a:latin typeface="Calibri" charset="0"/>
                <a:ea typeface="Calibri" charset="0"/>
                <a:cs typeface="Calibri" charset="0"/>
              </a:rPr>
              <a:t>person’s situation is </a:t>
            </a:r>
            <a:r>
              <a:rPr lang="en-US" b="1" dirty="0" smtClean="0">
                <a:latin typeface="Calibri" charset="0"/>
                <a:ea typeface="Calibri" charset="0"/>
                <a:cs typeface="Calibri" charset="0"/>
              </a:rPr>
              <a:t>different. </a:t>
            </a:r>
          </a:p>
          <a:p>
            <a:pPr lvl="1"/>
            <a:r>
              <a:rPr lang="en-US" dirty="0" smtClean="0">
                <a:latin typeface="Calibri" charset="0"/>
                <a:ea typeface="Calibri" charset="0"/>
                <a:cs typeface="Calibri" charset="0"/>
              </a:rPr>
              <a:t>To </a:t>
            </a:r>
            <a:r>
              <a:rPr lang="en-US" dirty="0">
                <a:latin typeface="Calibri" charset="0"/>
                <a:ea typeface="Calibri" charset="0"/>
                <a:cs typeface="Calibri" charset="0"/>
              </a:rPr>
              <a:t>get legal advice about whether </a:t>
            </a:r>
            <a:r>
              <a:rPr lang="en-US" dirty="0" smtClean="0">
                <a:latin typeface="Calibri" charset="0"/>
                <a:ea typeface="Calibri" charset="0"/>
                <a:cs typeface="Calibri" charset="0"/>
              </a:rPr>
              <a:t>an individual should apply </a:t>
            </a:r>
            <a:r>
              <a:rPr lang="en-US" dirty="0">
                <a:latin typeface="Calibri" charset="0"/>
                <a:ea typeface="Calibri" charset="0"/>
                <a:cs typeface="Calibri" charset="0"/>
              </a:rPr>
              <a:t>for DACA for the first time or apply to renew </a:t>
            </a:r>
            <a:r>
              <a:rPr lang="en-US" dirty="0" smtClean="0">
                <a:latin typeface="Calibri" charset="0"/>
                <a:ea typeface="Calibri" charset="0"/>
                <a:cs typeface="Calibri" charset="0"/>
              </a:rPr>
              <a:t>his/her DACA</a:t>
            </a:r>
            <a:r>
              <a:rPr lang="en-US" dirty="0">
                <a:latin typeface="Calibri" charset="0"/>
                <a:ea typeface="Calibri" charset="0"/>
                <a:cs typeface="Calibri" charset="0"/>
              </a:rPr>
              <a:t>, </a:t>
            </a:r>
            <a:r>
              <a:rPr lang="en-US" dirty="0" smtClean="0">
                <a:latin typeface="Calibri" charset="0"/>
                <a:ea typeface="Calibri" charset="0"/>
                <a:cs typeface="Calibri" charset="0"/>
              </a:rPr>
              <a:t>the individual should </a:t>
            </a:r>
            <a:r>
              <a:rPr lang="en-US" dirty="0">
                <a:latin typeface="Calibri" charset="0"/>
                <a:ea typeface="Calibri" charset="0"/>
                <a:cs typeface="Calibri" charset="0"/>
              </a:rPr>
              <a:t>talk to a </a:t>
            </a:r>
            <a:r>
              <a:rPr lang="en-US" b="1" dirty="0">
                <a:latin typeface="Calibri" charset="0"/>
                <a:ea typeface="Calibri" charset="0"/>
                <a:cs typeface="Calibri" charset="0"/>
              </a:rPr>
              <a:t>qualified immigration lawyer</a:t>
            </a:r>
            <a:r>
              <a:rPr lang="en-US" dirty="0">
                <a:latin typeface="Calibri" charset="0"/>
                <a:ea typeface="Calibri" charset="0"/>
                <a:cs typeface="Calibri" charset="0"/>
              </a:rPr>
              <a:t> or a Board of Immigration Appeals (BIA)–</a:t>
            </a:r>
            <a:r>
              <a:rPr lang="en-US" b="1" dirty="0">
                <a:latin typeface="Calibri" charset="0"/>
                <a:ea typeface="Calibri" charset="0"/>
                <a:cs typeface="Calibri" charset="0"/>
              </a:rPr>
              <a:t>accredited </a:t>
            </a:r>
            <a:r>
              <a:rPr lang="en-US" b="1" dirty="0" smtClean="0">
                <a:latin typeface="Calibri" charset="0"/>
                <a:ea typeface="Calibri" charset="0"/>
                <a:cs typeface="Calibri" charset="0"/>
              </a:rPr>
              <a:t>representative</a:t>
            </a:r>
            <a:r>
              <a:rPr lang="en-US" dirty="0" smtClean="0">
                <a:latin typeface="Calibri" charset="0"/>
                <a:ea typeface="Calibri" charset="0"/>
                <a:cs typeface="Calibri" charset="0"/>
              </a:rPr>
              <a:t>. (See previous slide for websites)</a:t>
            </a:r>
          </a:p>
          <a:p>
            <a:r>
              <a:rPr lang="en-US" b="1" dirty="0" smtClean="0">
                <a:latin typeface="Calibri" charset="0"/>
                <a:ea typeface="Calibri" charset="0"/>
                <a:cs typeface="Calibri" charset="0"/>
              </a:rPr>
              <a:t>What we know</a:t>
            </a:r>
            <a:r>
              <a:rPr lang="en-US" dirty="0" smtClean="0">
                <a:latin typeface="Calibri" charset="0"/>
                <a:ea typeface="Calibri" charset="0"/>
                <a:cs typeface="Calibri" charset="0"/>
              </a:rPr>
              <a:t>: U.S. Citizenship </a:t>
            </a:r>
            <a:r>
              <a:rPr lang="en-US" dirty="0">
                <a:latin typeface="Calibri" charset="0"/>
                <a:ea typeface="Calibri" charset="0"/>
                <a:cs typeface="Calibri" charset="0"/>
              </a:rPr>
              <a:t>and Immigration Services (</a:t>
            </a:r>
            <a:r>
              <a:rPr lang="en-US" b="1" dirty="0">
                <a:latin typeface="Calibri" charset="0"/>
                <a:ea typeface="Calibri" charset="0"/>
                <a:cs typeface="Calibri" charset="0"/>
              </a:rPr>
              <a:t>USCIS</a:t>
            </a:r>
            <a:r>
              <a:rPr lang="en-US" dirty="0">
                <a:latin typeface="Calibri" charset="0"/>
                <a:ea typeface="Calibri" charset="0"/>
                <a:cs typeface="Calibri" charset="0"/>
              </a:rPr>
              <a:t>) </a:t>
            </a:r>
            <a:r>
              <a:rPr lang="en-US" b="1" dirty="0">
                <a:latin typeface="Calibri" charset="0"/>
                <a:ea typeface="Calibri" charset="0"/>
                <a:cs typeface="Calibri" charset="0"/>
              </a:rPr>
              <a:t>confirmed on January 23 </a:t>
            </a:r>
            <a:r>
              <a:rPr lang="en-US" dirty="0">
                <a:latin typeface="Calibri" charset="0"/>
                <a:ea typeface="Calibri" charset="0"/>
                <a:cs typeface="Calibri" charset="0"/>
              </a:rPr>
              <a:t>that USCIS is still accepting and processing DACA applications, despite the possibility that </a:t>
            </a:r>
            <a:r>
              <a:rPr lang="en-US" dirty="0" smtClean="0">
                <a:latin typeface="Calibri" charset="0"/>
                <a:ea typeface="Calibri" charset="0"/>
                <a:cs typeface="Calibri" charset="0"/>
              </a:rPr>
              <a:t>the </a:t>
            </a:r>
            <a:r>
              <a:rPr lang="en-US" dirty="0">
                <a:latin typeface="Calibri" charset="0"/>
                <a:ea typeface="Calibri" charset="0"/>
                <a:cs typeface="Calibri" charset="0"/>
              </a:rPr>
              <a:t>DACA program might be terminated</a:t>
            </a:r>
            <a:r>
              <a:rPr lang="en-US" dirty="0" smtClean="0">
                <a:latin typeface="Calibri" charset="0"/>
                <a:ea typeface="Calibri" charset="0"/>
                <a:cs typeface="Calibri" charset="0"/>
              </a:rPr>
              <a:t>. </a:t>
            </a:r>
          </a:p>
          <a:p>
            <a:r>
              <a:rPr lang="en-US" b="1" dirty="0" smtClean="0">
                <a:latin typeface="Calibri" charset="0"/>
                <a:ea typeface="Calibri" charset="0"/>
                <a:cs typeface="Calibri" charset="0"/>
              </a:rPr>
              <a:t>The future of DACA is unknown</a:t>
            </a:r>
            <a:r>
              <a:rPr lang="en-US" dirty="0" smtClean="0">
                <a:latin typeface="Calibri" charset="0"/>
                <a:ea typeface="Calibri" charset="0"/>
                <a:cs typeface="Calibri" charset="0"/>
              </a:rPr>
              <a:t> at this time; individuals are encouraged to consult with an immigration attorney to decide the best course of action for their specific situations. </a:t>
            </a:r>
            <a:endParaRPr lang="en-US" dirty="0">
              <a:latin typeface="Calibri" charset="0"/>
              <a:ea typeface="Calibri" charset="0"/>
              <a:cs typeface="Calibri" charset="0"/>
            </a:endParaRPr>
          </a:p>
        </p:txBody>
      </p:sp>
    </p:spTree>
    <p:extLst>
      <p:ext uri="{BB962C8B-B14F-4D97-AF65-F5344CB8AC3E}">
        <p14:creationId xmlns:p14="http://schemas.microsoft.com/office/powerpoint/2010/main" val="751012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pPr algn="ctr"/>
            <a:r>
              <a:rPr lang="en-US" b="1" dirty="0" smtClean="0">
                <a:latin typeface="Calibri" charset="0"/>
                <a:ea typeface="Calibri" charset="0"/>
                <a:cs typeface="Calibri" charset="0"/>
              </a:rPr>
              <a:t>Resources to assist students and families</a:t>
            </a:r>
            <a:endParaRPr lang="en-US" b="1" dirty="0">
              <a:latin typeface="Calibri" charset="0"/>
              <a:ea typeface="Calibri" charset="0"/>
              <a:cs typeface="Calibri" charset="0"/>
            </a:endParaRPr>
          </a:p>
        </p:txBody>
      </p:sp>
      <p:sp>
        <p:nvSpPr>
          <p:cNvPr id="3" name="Content Placeholder 2"/>
          <p:cNvSpPr>
            <a:spLocks noGrp="1"/>
          </p:cNvSpPr>
          <p:nvPr>
            <p:ph idx="1"/>
          </p:nvPr>
        </p:nvSpPr>
        <p:spPr>
          <a:xfrm>
            <a:off x="1069848" y="2121407"/>
            <a:ext cx="10058400" cy="4210119"/>
          </a:xfrm>
        </p:spPr>
        <p:txBody>
          <a:bodyPr>
            <a:normAutofit/>
          </a:bodyPr>
          <a:lstStyle/>
          <a:p>
            <a:pPr marL="0" indent="0">
              <a:buNone/>
            </a:pPr>
            <a:r>
              <a:rPr lang="en-US" dirty="0" smtClean="0">
                <a:latin typeface="Calibri" charset="0"/>
                <a:ea typeface="Calibri" charset="0"/>
                <a:cs typeface="Calibri" charset="0"/>
              </a:rPr>
              <a:t>Factual Information and Resources:</a:t>
            </a:r>
            <a:endParaRPr lang="en-US" dirty="0" smtClean="0">
              <a:latin typeface="Calibri" charset="0"/>
              <a:ea typeface="Calibri" charset="0"/>
              <a:cs typeface="Calibri" charset="0"/>
              <a:hlinkClick r:id="rId2"/>
            </a:endParaRPr>
          </a:p>
          <a:p>
            <a:r>
              <a:rPr lang="en-US" u="sng" dirty="0" smtClean="0">
                <a:latin typeface="Calibri" charset="0"/>
                <a:ea typeface="Calibri" charset="0"/>
                <a:cs typeface="Calibri" charset="0"/>
                <a:hlinkClick r:id="rId2"/>
              </a:rPr>
              <a:t>Avoid scams:  Legal Advice</a:t>
            </a:r>
            <a:endParaRPr lang="en-US" dirty="0">
              <a:latin typeface="Calibri" charset="0"/>
              <a:ea typeface="Calibri" charset="0"/>
              <a:cs typeface="Calibri" charset="0"/>
            </a:endParaRPr>
          </a:p>
          <a:p>
            <a:r>
              <a:rPr lang="en-US" dirty="0" smtClean="0">
                <a:latin typeface="Calibri" charset="0"/>
                <a:ea typeface="Calibri" charset="0"/>
                <a:cs typeface="Calibri" charset="0"/>
                <a:hlinkClick r:id="rId3"/>
              </a:rPr>
              <a:t>National Immigration  Law Center: DACA updates  and other useful information </a:t>
            </a:r>
            <a:endParaRPr lang="en-US" dirty="0" smtClean="0">
              <a:latin typeface="Calibri" charset="0"/>
              <a:ea typeface="Calibri" charset="0"/>
              <a:cs typeface="Calibri" charset="0"/>
            </a:endParaRPr>
          </a:p>
          <a:p>
            <a:r>
              <a:rPr lang="en-US" dirty="0" smtClean="0">
                <a:latin typeface="Calibri" charset="0"/>
                <a:ea typeface="Calibri" charset="0"/>
                <a:cs typeface="Calibri" charset="0"/>
                <a:hlinkClick r:id="rId4"/>
              </a:rPr>
              <a:t>American Civil Liberties Union: Information on knowing your rights</a:t>
            </a:r>
            <a:endParaRPr lang="en-US" dirty="0" smtClean="0">
              <a:latin typeface="Calibri" charset="0"/>
              <a:ea typeface="Calibri" charset="0"/>
              <a:cs typeface="Calibri" charset="0"/>
            </a:endParaRPr>
          </a:p>
          <a:p>
            <a:r>
              <a:rPr lang="en-US" u="sng" dirty="0" smtClean="0">
                <a:latin typeface="Calibri" charset="0"/>
                <a:ea typeface="Calibri" charset="0"/>
                <a:cs typeface="Calibri" charset="0"/>
                <a:hlinkClick r:id="rId5"/>
              </a:rPr>
              <a:t>FACT Sheets- Immigrant rights under our new president (Spanish &amp; English)  </a:t>
            </a:r>
            <a:endParaRPr lang="en-US" dirty="0" smtClean="0">
              <a:latin typeface="Calibri" charset="0"/>
              <a:ea typeface="Calibri" charset="0"/>
              <a:cs typeface="Calibri" charset="0"/>
            </a:endParaRPr>
          </a:p>
          <a:p>
            <a:endParaRPr lang="en-US" dirty="0"/>
          </a:p>
        </p:txBody>
      </p:sp>
    </p:spTree>
    <p:extLst>
      <p:ext uri="{BB962C8B-B14F-4D97-AF65-F5344CB8AC3E}">
        <p14:creationId xmlns:p14="http://schemas.microsoft.com/office/powerpoint/2010/main" val="12219583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251</TotalTime>
  <Words>515</Words>
  <Application>Microsoft Office PowerPoint</Application>
  <PresentationFormat>Widescreen</PresentationFormat>
  <Paragraphs>39</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Rockwell</vt:lpstr>
      <vt:lpstr>Rockwell Condensed</vt:lpstr>
      <vt:lpstr>Rockwell Extra Bold</vt:lpstr>
      <vt:lpstr>Wingdings</vt:lpstr>
      <vt:lpstr>Wood Type</vt:lpstr>
      <vt:lpstr>Santa ana unified school district is a  “Non Threatening” District FAQS and Resources  </vt:lpstr>
      <vt:lpstr>What does a “Non-threatening” District mean? </vt:lpstr>
      <vt:lpstr>Can undocumented children continue to attend SAUSD? </vt:lpstr>
      <vt:lpstr>THIS INFORMATION IS IMPORTANT BECAUSE: </vt:lpstr>
      <vt:lpstr>What is DACA?</vt:lpstr>
      <vt:lpstr>DACA Update</vt:lpstr>
      <vt:lpstr>Resources to assist students and families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SAUSD as a “Non Threatning” District)</dc:title>
  <dc:creator>Microsoft Office User</dc:creator>
  <cp:lastModifiedBy>user</cp:lastModifiedBy>
  <cp:revision>33</cp:revision>
  <dcterms:created xsi:type="dcterms:W3CDTF">2017-02-08T23:11:22Z</dcterms:created>
  <dcterms:modified xsi:type="dcterms:W3CDTF">2017-02-27T20:49:57Z</dcterms:modified>
</cp:coreProperties>
</file>